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38" r:id="rId2"/>
  </p:sldMasterIdLst>
  <p:notesMasterIdLst>
    <p:notesMasterId r:id="rId15"/>
  </p:notesMasterIdLst>
  <p:sldIdLst>
    <p:sldId id="306" r:id="rId3"/>
    <p:sldId id="504" r:id="rId4"/>
    <p:sldId id="507" r:id="rId5"/>
    <p:sldId id="511" r:id="rId6"/>
    <p:sldId id="510" r:id="rId7"/>
    <p:sldId id="501" r:id="rId8"/>
    <p:sldId id="502" r:id="rId9"/>
    <p:sldId id="485" r:id="rId10"/>
    <p:sldId id="506" r:id="rId11"/>
    <p:sldId id="505" r:id="rId12"/>
    <p:sldId id="509" r:id="rId13"/>
    <p:sldId id="487" r:id="rId14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8DBE4"/>
    <a:srgbClr val="0036A2"/>
    <a:srgbClr val="4B87FF"/>
    <a:srgbClr val="0052F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40" autoAdjust="0"/>
    <p:restoredTop sz="87307" autoAdjust="0"/>
  </p:normalViewPr>
  <p:slideViewPr>
    <p:cSldViewPr>
      <p:cViewPr>
        <p:scale>
          <a:sx n="87" d="100"/>
          <a:sy n="87" d="100"/>
        </p:scale>
        <p:origin x="-2772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380" y="-108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A52E8-7873-4375-A66B-BB0381335848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1D4E2-C664-4AD5-B9D4-A66CE13626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1D4E2-C664-4AD5-B9D4-A66CE136267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2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1D4E2-C664-4AD5-B9D4-A66CE136267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9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E923EF58-7555-4959-978A-5C612C7478F6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95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1AEDECFE-9DE9-45C0-90F3-CCEE9E8AEEEB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20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3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3856E968-AF40-4D96-A24F-2BB8E48F932A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962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9B80D-81EF-4FDD-B89A-A0B02B8A23CE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Меженный Владимир Сергеевич,</a:t>
            </a:r>
          </a:p>
          <a:p>
            <a:r>
              <a:rPr lang="ru-RU" smtClean="0"/>
              <a:t>директор департамента образования Администрации муниципального образования «Город Архангельск», тел.: 607-107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28781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3167-7B9B-41AB-9D69-3C7D2A5EBD1B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332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42454-B50B-441E-ACEC-B3AD54F68C1B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18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82F-730B-4AFB-AE9D-0EC92C80A3BF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74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A088-E77C-41B4-A3A8-C2C88D1A0C36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39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8A2B-84E8-4DF9-BBCE-02260C197569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95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B7DCB-BA65-4ABC-95FE-012EBAEC3963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26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2D99-D75B-408A-AA8E-1F0BCF54CBD8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4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E1124E2A-52F1-42E9-B493-CB71F91C73E0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114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4681-0FAC-4466-A5B3-47D9FBED5904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516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3E3-DD8B-42A8-AAAA-3A6317A588AA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419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AAEE-EB53-469A-B74C-A4E393D34E20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34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5C530CBF-12EE-4EA1-9711-36F990E71D96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627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2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17400054-47E4-42CC-8A47-9145173045E2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6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B1321722-4B95-4D4B-BED2-2251EF7DAB88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76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13C59A50-6FD0-4890-8027-49924E4B37FA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6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AFEA7218-6BF5-4CEA-A5A3-3009278A112F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802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B59F69CC-D19E-455F-8B19-D352E6DFBFB9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05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0DFF31EE-1CB2-485F-8B48-868B7E679C5F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4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960" y="5603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4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5496" y="44627"/>
            <a:ext cx="8712968" cy="6671809"/>
            <a:chOff x="-115465" y="-54363"/>
            <a:chExt cx="8021162" cy="6759255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8" name="Половина рамки 7"/>
            <p:cNvSpPr/>
            <p:nvPr userDrawn="1"/>
          </p:nvSpPr>
          <p:spPr>
            <a:xfrm>
              <a:off x="-115465" y="-54363"/>
              <a:ext cx="8021162" cy="6759255"/>
            </a:xfrm>
            <a:prstGeom prst="halfFrame">
              <a:avLst>
                <a:gd name="adj1" fmla="val 8263"/>
                <a:gd name="adj2" fmla="val 8808"/>
              </a:avLst>
            </a:prstGeom>
            <a:gradFill>
              <a:gsLst>
                <a:gs pos="31000">
                  <a:srgbClr val="0070C0"/>
                </a:gs>
                <a:gs pos="79000">
                  <a:schemeClr val="accent1">
                    <a:lumMod val="20000"/>
                    <a:lumOff val="80000"/>
                  </a:schemeClr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88900" cap="rnd"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916378" y="-33850"/>
              <a:ext cx="5400600" cy="53007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kern="1200" dirty="0" smtClean="0">
                  <a:solidFill>
                    <a:schemeClr val="bg1"/>
                  </a:solidFill>
                  <a:latin typeface="Garamond" pitchFamily="18" charset="0"/>
                  <a:ea typeface="+mj-ea"/>
                  <a:cs typeface="+mj-cs"/>
                </a:rPr>
                <a:t>Департамент образования Администрации муниципального образования «Город Архангельск»</a:t>
              </a:r>
              <a:endParaRPr lang="ru-RU" sz="1400" b="1" kern="1200" dirty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</a:endParaRPr>
            </a:p>
          </p:txBody>
        </p:sp>
        <p:pic>
          <p:nvPicPr>
            <p:cNvPr id="10" name="Picture 2" descr="http://abali.ru/wp-content/uploads/2011/04/gerb_Arhangelska_Abali.ru_.png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2223" y="-4934"/>
              <a:ext cx="436474" cy="6459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оловина рамки 14"/>
          <p:cNvSpPr/>
          <p:nvPr userDrawn="1"/>
        </p:nvSpPr>
        <p:spPr>
          <a:xfrm rot="10800000">
            <a:off x="827583" y="553792"/>
            <a:ext cx="8291258" cy="6259584"/>
          </a:xfrm>
          <a:prstGeom prst="halfFrame">
            <a:avLst>
              <a:gd name="adj1" fmla="val 3928"/>
              <a:gd name="adj2" fmla="val 3945"/>
            </a:avLst>
          </a:prstGeom>
          <a:gradFill>
            <a:gsLst>
              <a:gs pos="31000">
                <a:srgbClr val="0070C0"/>
              </a:gs>
              <a:gs pos="79000">
                <a:schemeClr val="accent1">
                  <a:lumMod val="20000"/>
                  <a:lumOff val="80000"/>
                </a:schemeClr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88900" cap="rnd"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Дата 3"/>
          <p:cNvSpPr>
            <a:spLocks noGrp="1"/>
          </p:cNvSpPr>
          <p:nvPr>
            <p:ph type="dt" sz="half" idx="2"/>
          </p:nvPr>
        </p:nvSpPr>
        <p:spPr>
          <a:xfrm>
            <a:off x="1187624" y="65197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8B618C6F-87CD-4709-A3DE-AD11F0AAEB6E}" type="datetime1">
              <a:rPr lang="ru-RU" smtClean="0"/>
              <a:pPr/>
              <a:t>07.08.2019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59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2">
              <a:lumMod val="60000"/>
              <a:lumOff val="40000"/>
            </a:schemeClr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7AA1-7B29-489F-A146-3F16F5ED013D}" type="datetime1">
              <a:rPr lang="ru-RU" smtClean="0"/>
              <a:pPr/>
              <a:t>07.08.2019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13E3B-B551-4625-96A0-578EF547BA8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2" y="0"/>
            <a:ext cx="9108504" cy="6813376"/>
            <a:chOff x="0" y="0"/>
            <a:chExt cx="9108504" cy="6813376"/>
          </a:xfrm>
        </p:grpSpPr>
        <p:sp>
          <p:nvSpPr>
            <p:cNvPr id="8" name="Половина рамки 7"/>
            <p:cNvSpPr/>
            <p:nvPr userDrawn="1"/>
          </p:nvSpPr>
          <p:spPr>
            <a:xfrm>
              <a:off x="0" y="0"/>
              <a:ext cx="9108504" cy="6813376"/>
            </a:xfrm>
            <a:prstGeom prst="halfFrame">
              <a:avLst>
                <a:gd name="adj1" fmla="val 7997"/>
                <a:gd name="adj2" fmla="val 15996"/>
              </a:avLst>
            </a:prstGeom>
            <a:gradFill>
              <a:gsLst>
                <a:gs pos="31000">
                  <a:srgbClr val="0070C0"/>
                </a:gs>
                <a:gs pos="79000">
                  <a:schemeClr val="accent1">
                    <a:lumMod val="20000"/>
                    <a:lumOff val="80000"/>
                  </a:schemeClr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88900" cap="rnd"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Половина рамки 8"/>
            <p:cNvSpPr/>
            <p:nvPr userDrawn="1"/>
          </p:nvSpPr>
          <p:spPr>
            <a:xfrm>
              <a:off x="152401" y="189570"/>
              <a:ext cx="8512356" cy="6623806"/>
            </a:xfrm>
            <a:prstGeom prst="halfFrame">
              <a:avLst>
                <a:gd name="adj1" fmla="val 7997"/>
                <a:gd name="adj2" fmla="val 11222"/>
              </a:avLst>
            </a:prstGeom>
            <a:gradFill>
              <a:gsLst>
                <a:gs pos="31000">
                  <a:srgbClr val="0070C0"/>
                </a:gs>
                <a:gs pos="79000">
                  <a:schemeClr val="accent1">
                    <a:lumMod val="20000"/>
                    <a:lumOff val="80000"/>
                  </a:schemeClr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88900" cap="rnd"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оловина рамки 9"/>
            <p:cNvSpPr/>
            <p:nvPr userDrawn="1"/>
          </p:nvSpPr>
          <p:spPr>
            <a:xfrm>
              <a:off x="304801" y="341970"/>
              <a:ext cx="7075511" cy="6471406"/>
            </a:xfrm>
            <a:prstGeom prst="halfFrame">
              <a:avLst>
                <a:gd name="adj1" fmla="val 7997"/>
                <a:gd name="adj2" fmla="val 12298"/>
              </a:avLst>
            </a:prstGeom>
            <a:gradFill>
              <a:gsLst>
                <a:gs pos="31000">
                  <a:srgbClr val="0070C0"/>
                </a:gs>
                <a:gs pos="79000">
                  <a:schemeClr val="accent1">
                    <a:lumMod val="20000"/>
                    <a:lumOff val="80000"/>
                  </a:schemeClr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88900" cap="rnd"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1" name="Половина рамки 10"/>
          <p:cNvSpPr/>
          <p:nvPr userDrawn="1"/>
        </p:nvSpPr>
        <p:spPr>
          <a:xfrm rot="10800000">
            <a:off x="755574" y="341970"/>
            <a:ext cx="8363271" cy="6471406"/>
          </a:xfrm>
          <a:prstGeom prst="halfFrame">
            <a:avLst>
              <a:gd name="adj1" fmla="val 5157"/>
              <a:gd name="adj2" fmla="val 5447"/>
            </a:avLst>
          </a:prstGeom>
          <a:gradFill>
            <a:gsLst>
              <a:gs pos="31000">
                <a:srgbClr val="0070C0"/>
              </a:gs>
              <a:gs pos="79000">
                <a:schemeClr val="accent1">
                  <a:lumMod val="20000"/>
                  <a:lumOff val="80000"/>
                </a:schemeClr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88900" cap="rnd"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Picture 2" descr="C:\Users\IlatovskayaAS2\Desktop\panorama-long-2015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000"/>
                    </a14:imgEffect>
                    <a14:imgEffect>
                      <a14:saturation sat="1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4" y="-1"/>
            <a:ext cx="9152254" cy="1026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:\Совещания\сочинение 30.11 инструктаж\Илатовская А.С\gerb_Arhangelska_Abali.ru_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7282"/>
            <a:ext cx="704348" cy="90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864769" y="-839"/>
            <a:ext cx="83519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kern="1200" dirty="0" smtClean="0">
                <a:solidFill>
                  <a:srgbClr val="FFFFFF"/>
                </a:solidFill>
                <a:latin typeface="Garamond" pitchFamily="18" charset="0"/>
                <a:ea typeface="+mn-ea"/>
                <a:cs typeface="+mn-cs"/>
              </a:rPr>
              <a:t>Департамент образования Администрации муниципального образования «Город Архангельск»</a:t>
            </a:r>
            <a:endParaRPr lang="ru-RU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0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hcity.ru/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hcity.ru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arhcity.r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hcity.ru/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arhcity.ru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8" y="164840"/>
            <a:ext cx="797487" cy="1008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" y="1172951"/>
            <a:ext cx="9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ПОРЯДОК</a:t>
            </a:r>
          </a:p>
          <a:p>
            <a:pPr algn="ctr"/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проведения отбора дворовых территорий  многоквартирных домов</a:t>
            </a:r>
          </a:p>
          <a:p>
            <a:pPr algn="ctr"/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для формирования адресного перечня дворовых территорий на проведение работ по комплексному благоустройству дворовых территорий в 2020 году на территории муниципального образования "Город Архангельск"</a:t>
            </a:r>
            <a:endParaRPr lang="ru-RU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PT Sans Caption" pitchFamily="34" charset="-52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65031" y="332657"/>
            <a:ext cx="748343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T Sans Caption" pitchFamily="34" charset="-52"/>
                <a:cs typeface="Arial" pitchFamily="34" charset="0"/>
              </a:rPr>
              <a:t>АДМИНИСТРАЦИЯ МУНИЦИПАЛЬНОГО ОБРАЗОВАНИЯ "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T Sans Caption" pitchFamily="34" charset="-52"/>
                <a:cs typeface="Arial" pitchFamily="34" charset="0"/>
              </a:rPr>
              <a:t>ГОРОД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T Sans Caption" pitchFamily="34" charset="-52"/>
                <a:cs typeface="Arial" pitchFamily="34" charset="0"/>
              </a:rPr>
              <a:t>АРХАНГЕЛЬСК"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PT Sans Caption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67544" y="1628800"/>
            <a:ext cx="8229600" cy="4608512"/>
          </a:xfrm>
        </p:spPr>
        <p:txBody>
          <a:bodyPr>
            <a:normAutofit/>
          </a:bodyPr>
          <a:lstStyle/>
          <a:p>
            <a:pPr lvl="0" algn="l"/>
            <a:r>
              <a:rPr lang="ru-RU" sz="1600" dirty="0" smtClean="0">
                <a:solidFill>
                  <a:srgbClr val="0070C0"/>
                </a:solidFill>
              </a:rPr>
              <a:t>1) Новые внутридворовые </a:t>
            </a:r>
            <a:r>
              <a:rPr lang="ru-RU" sz="1600" dirty="0">
                <a:solidFill>
                  <a:srgbClr val="0070C0"/>
                </a:solidFill>
              </a:rPr>
              <a:t>проезды, тротуары, пешеходные дорожки;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2) Новые </a:t>
            </a:r>
            <a:r>
              <a:rPr lang="ru-RU" sz="1600" dirty="0">
                <a:solidFill>
                  <a:srgbClr val="0070C0"/>
                </a:solidFill>
              </a:rPr>
              <a:t>участки оборудования мест временного хранения личного автотранспорта </a:t>
            </a:r>
            <a:r>
              <a:rPr lang="ru-RU" sz="1600" dirty="0" smtClean="0">
                <a:solidFill>
                  <a:srgbClr val="0070C0"/>
                </a:solidFill>
              </a:rPr>
              <a:t>жителей;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3) Участки </a:t>
            </a:r>
            <a:r>
              <a:rPr lang="ru-RU" sz="1600" dirty="0">
                <a:solidFill>
                  <a:srgbClr val="0070C0"/>
                </a:solidFill>
              </a:rPr>
              <a:t>ремонта (восстановления разрушенных) тротуаров, проездов, дорожек и площадок различного назначения, в том числе участки временного хранения личного </a:t>
            </a:r>
            <a:r>
              <a:rPr lang="ru-RU" sz="1600" dirty="0" smtClean="0">
                <a:solidFill>
                  <a:srgbClr val="0070C0"/>
                </a:solidFill>
              </a:rPr>
              <a:t>автотранспорта жителей</a:t>
            </a:r>
            <a:r>
              <a:rPr lang="ru-RU" sz="1600" dirty="0">
                <a:solidFill>
                  <a:srgbClr val="0070C0"/>
                </a:solidFill>
              </a:rPr>
              <a:t>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4) Территории</a:t>
            </a:r>
            <a:r>
              <a:rPr lang="ru-RU" sz="1600" dirty="0">
                <a:solidFill>
                  <a:srgbClr val="0070C0"/>
                </a:solidFill>
              </a:rPr>
              <a:t>, подлежащие озеленению, в том числе обозначение мест организации газонов (посев трав), участков посадки зеленых насаждений (деревьев, кустарников);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5) Места </a:t>
            </a:r>
            <a:r>
              <a:rPr lang="ru-RU" sz="1600" dirty="0">
                <a:solidFill>
                  <a:srgbClr val="0070C0"/>
                </a:solidFill>
              </a:rPr>
              <a:t>установки (размещения) малых архитектурных форм – оборудование площадок </a:t>
            </a:r>
            <a:r>
              <a:rPr lang="ru-RU" sz="1600" dirty="0" smtClean="0">
                <a:solidFill>
                  <a:srgbClr val="0070C0"/>
                </a:solidFill>
              </a:rPr>
              <a:t> дворового </a:t>
            </a:r>
            <a:r>
              <a:rPr lang="ru-RU" sz="1600" dirty="0">
                <a:solidFill>
                  <a:srgbClr val="0070C0"/>
                </a:solidFill>
              </a:rPr>
              <a:t>благоустройства (для игр детей, для отдыха (скамьи, урны и т.п.), спортивных, хозяйственно-бытовых, для установки контейнеров-мусоросборников), а также опор (конструкций) наружного освещения);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6) Площадки </a:t>
            </a:r>
            <a:r>
              <a:rPr lang="ru-RU" sz="1600" dirty="0">
                <a:solidFill>
                  <a:srgbClr val="0070C0"/>
                </a:solidFill>
              </a:rPr>
              <a:t>для выгула животных;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7) Размещение </a:t>
            </a:r>
            <a:r>
              <a:rPr lang="ru-RU" sz="1600" dirty="0">
                <a:solidFill>
                  <a:srgbClr val="0070C0"/>
                </a:solidFill>
              </a:rPr>
              <a:t>носителей информации (при необходимости);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8) Устройство </a:t>
            </a:r>
            <a:r>
              <a:rPr lang="ru-RU" sz="1600" dirty="0">
                <a:solidFill>
                  <a:srgbClr val="0070C0"/>
                </a:solidFill>
              </a:rPr>
              <a:t>ограждений (при необходимости устройства таковых);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9) Временные </a:t>
            </a:r>
            <a:r>
              <a:rPr lang="ru-RU" sz="1600" dirty="0">
                <a:solidFill>
                  <a:srgbClr val="0070C0"/>
                </a:solidFill>
              </a:rPr>
              <a:t>и аварийные строения и сооружения, подлежащие разборке, демонтажу (при наличии таковых</a:t>
            </a:r>
            <a:r>
              <a:rPr lang="ru-RU" sz="1600" dirty="0" smtClean="0">
                <a:solidFill>
                  <a:srgbClr val="0070C0"/>
                </a:solidFill>
              </a:rPr>
              <a:t>).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3568" y="620688"/>
            <a:ext cx="8136904" cy="72008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схеме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благоустройства дворовой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должны быть отображены следующие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благоустройства: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35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960" y="560332"/>
            <a:ext cx="8229600" cy="4020795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ВАЖНО!!!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</a:rPr>
              <a:t>По </a:t>
            </a:r>
            <a:r>
              <a:rPr lang="ru-RU" sz="1800" dirty="0">
                <a:latin typeface="Calibri" panose="020F0502020204030204" pitchFamily="34" charset="0"/>
              </a:rPr>
              <a:t>окончании выполнения работ по комплексному благоустройству дворовой территории уполномоченное собственниками помещений в </a:t>
            </a:r>
            <a:r>
              <a:rPr lang="ru-RU" sz="1800" dirty="0" smtClean="0">
                <a:latin typeface="Calibri" panose="020F0502020204030204" pitchFamily="34" charset="0"/>
              </a:rPr>
              <a:t>МКД </a:t>
            </a:r>
            <a:r>
              <a:rPr lang="ru-RU" sz="1800" dirty="0">
                <a:latin typeface="Calibri" panose="020F0502020204030204" pitchFamily="34" charset="0"/>
              </a:rPr>
              <a:t>лицо подписывает акт приема-передачи объектов внешнего благоустройства для </a:t>
            </a:r>
            <a:r>
              <a:rPr lang="ru-RU" sz="1800" dirty="0" smtClean="0">
                <a:latin typeface="Calibri" panose="020F0502020204030204" pitchFamily="34" charset="0"/>
              </a:rPr>
              <a:t>их последующего содержания в </a:t>
            </a:r>
            <a:r>
              <a:rPr lang="ru-RU" sz="1800" dirty="0">
                <a:latin typeface="Calibri" panose="020F0502020204030204" pitchFamily="34" charset="0"/>
              </a:rPr>
              <a:t>соответствии с приложением № 5 к </a:t>
            </a:r>
            <a:r>
              <a:rPr lang="ru-RU" sz="1800" dirty="0" smtClean="0">
                <a:latin typeface="Calibri" panose="020F0502020204030204" pitchFamily="34" charset="0"/>
              </a:rPr>
              <a:t>Порядку, </a:t>
            </a:r>
            <a:r>
              <a:rPr lang="ru-RU" sz="1800" dirty="0">
                <a:latin typeface="Calibri" panose="020F0502020204030204" pitchFamily="34" charset="0"/>
              </a:rPr>
              <a:t>сайт </a:t>
            </a:r>
            <a:r>
              <a:rPr lang="en-US" sz="1800" dirty="0">
                <a:latin typeface="Calibri" panose="020F0502020204030204" pitchFamily="34" charset="0"/>
                <a:hlinkClick r:id="rId3"/>
              </a:rPr>
              <a:t>http://www.arhcity.ru/</a:t>
            </a:r>
            <a:r>
              <a:rPr lang="ru-RU" sz="1800" dirty="0">
                <a:latin typeface="Calibri" panose="020F0502020204030204" pitchFamily="34" charset="0"/>
              </a:rPr>
              <a:t> вкладка Городская </a:t>
            </a:r>
            <a:r>
              <a:rPr lang="ru-RU" sz="1800" dirty="0" smtClean="0">
                <a:latin typeface="Calibri" panose="020F0502020204030204" pitchFamily="34" charset="0"/>
              </a:rPr>
              <a:t>среда). </a:t>
            </a:r>
            <a:r>
              <a:rPr lang="ru-RU" sz="1800" dirty="0">
                <a:latin typeface="Calibri" panose="020F0502020204030204" pitchFamily="34" charset="0"/>
              </a:rPr>
              <a:t>Срок приема-передачи объектов внешнего благоустройства для их последующего содержания – в течение 2-х </a:t>
            </a:r>
            <a:r>
              <a:rPr lang="ru-RU" sz="1800" dirty="0" smtClean="0">
                <a:latin typeface="Calibri" panose="020F0502020204030204" pitchFamily="34" charset="0"/>
              </a:rPr>
              <a:t>месяцев с даты </a:t>
            </a:r>
            <a:r>
              <a:rPr lang="ru-RU" sz="1800" dirty="0">
                <a:latin typeface="Calibri" panose="020F0502020204030204" pitchFamily="34" charset="0"/>
              </a:rPr>
              <a:t>окончания работ </a:t>
            </a:r>
            <a:r>
              <a:rPr lang="ru-RU" sz="1800" dirty="0" smtClean="0">
                <a:latin typeface="Calibri" panose="020F0502020204030204" pitchFamily="34" charset="0"/>
              </a:rPr>
              <a:t>по благоустройству</a:t>
            </a:r>
            <a:r>
              <a:rPr lang="ru-RU" sz="1800" dirty="0">
                <a:latin typeface="Calibri" panose="020F0502020204030204" pitchFamily="34" charset="0"/>
              </a:rPr>
              <a:t>. </a:t>
            </a:r>
            <a:br>
              <a:rPr lang="ru-RU" sz="1800" dirty="0">
                <a:latin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</a:rPr>
              <a:t>С момента подписания вышеуказанного акта объекты внешнего благоустройства считаются переданными на содержание собственникам помещений многоквартирного жилого дома.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9A50-6FD0-4890-8027-49924E4B37FA}" type="datetime1">
              <a:rPr lang="ru-RU" smtClean="0"/>
              <a:pPr/>
              <a:t>07.08.2019</a:t>
            </a:fld>
            <a:endParaRPr lang="ru-RU"/>
          </a:p>
        </p:txBody>
      </p:sp>
      <p:pic>
        <p:nvPicPr>
          <p:cNvPr id="4" name="Picture 2" descr="https://zabavnik.club/wp-content/uploads/dlya_prezentacii_chelovechki_24_13155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65628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73216"/>
            <a:ext cx="2066173" cy="13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361"/>
            <a:ext cx="1196267" cy="100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83" y="5633403"/>
            <a:ext cx="1508707" cy="113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171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179512" y="2780928"/>
            <a:ext cx="8964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solidFill>
                  <a:srgbClr val="C00000"/>
                </a:solidFill>
                <a:latin typeface="Arial" pitchFamily="34" charset="0"/>
              </a:rPr>
              <a:t>СПАСИБО ЗА ВНИМАНИЕ!</a:t>
            </a:r>
            <a:endParaRPr lang="ru-RU" altLang="ru-RU" sz="4000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764704"/>
            <a:ext cx="1008111" cy="12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363272" cy="519365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Для участия в отборе дворовых территорий МКД кандидаты на участие в отборе должны выполнить следующие условия: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36A2"/>
                </a:solidFill>
                <a:latin typeface="Calibri" panose="020F0502020204030204" pitchFamily="34" charset="0"/>
              </a:rPr>
              <a:t>1. </a:t>
            </a:r>
            <a:r>
              <a:rPr lang="ru-RU" b="1" dirty="0">
                <a:solidFill>
                  <a:srgbClr val="0036A2"/>
                </a:solidFill>
                <a:latin typeface="Calibri" panose="020F0502020204030204" pitchFamily="34" charset="0"/>
              </a:rPr>
              <a:t>Собственниками помещений в многоквартирном доме </a:t>
            </a:r>
            <a:r>
              <a:rPr lang="ru-RU" b="1" dirty="0" smtClean="0">
                <a:solidFill>
                  <a:srgbClr val="0036A2"/>
                </a:solidFill>
                <a:latin typeface="Calibri" panose="020F0502020204030204" pitchFamily="34" charset="0"/>
              </a:rPr>
              <a:t>(далее -  МКД) выбран </a:t>
            </a:r>
            <a:r>
              <a:rPr lang="ru-RU" b="1" dirty="0">
                <a:solidFill>
                  <a:srgbClr val="0036A2"/>
                </a:solidFill>
                <a:latin typeface="Calibri" panose="020F0502020204030204" pitchFamily="34" charset="0"/>
              </a:rPr>
              <a:t>и реализован способ управления </a:t>
            </a:r>
            <a:r>
              <a:rPr lang="ru-RU" b="1" dirty="0" smtClean="0">
                <a:solidFill>
                  <a:srgbClr val="0036A2"/>
                </a:solidFill>
                <a:latin typeface="Calibri" panose="020F0502020204030204" pitchFamily="34" charset="0"/>
              </a:rPr>
              <a:t>МКД.</a:t>
            </a:r>
          </a:p>
          <a:p>
            <a:pPr marL="0" indent="0" algn="just">
              <a:buNone/>
            </a:pPr>
            <a:endParaRPr lang="ru-RU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52F6"/>
                </a:solidFill>
                <a:latin typeface="Calibri" panose="020F0502020204030204" pitchFamily="34" charset="0"/>
              </a:rPr>
              <a:t>2</a:t>
            </a:r>
            <a:r>
              <a:rPr lang="ru-RU" b="1" dirty="0">
                <a:solidFill>
                  <a:srgbClr val="0052F6"/>
                </a:solidFill>
                <a:latin typeface="Calibri" panose="020F0502020204030204" pitchFamily="34" charset="0"/>
              </a:rPr>
              <a:t>. Проведено обследование дворовой территории </a:t>
            </a:r>
            <a:r>
              <a:rPr lang="ru-RU" b="1" dirty="0" smtClean="0">
                <a:solidFill>
                  <a:srgbClr val="0052F6"/>
                </a:solidFill>
                <a:latin typeface="Calibri" panose="020F0502020204030204" pitchFamily="34" charset="0"/>
              </a:rPr>
              <a:t>МКД, </a:t>
            </a:r>
            <a:r>
              <a:rPr lang="ru-RU" b="1" dirty="0">
                <a:solidFill>
                  <a:srgbClr val="0052F6"/>
                </a:solidFill>
                <a:latin typeface="Calibri" panose="020F0502020204030204" pitchFamily="34" charset="0"/>
              </a:rPr>
              <a:t>составлен и </a:t>
            </a:r>
            <a:r>
              <a:rPr lang="ru-RU" b="1" dirty="0" smtClean="0">
                <a:solidFill>
                  <a:srgbClr val="0052F6"/>
                </a:solidFill>
                <a:latin typeface="Calibri" panose="020F0502020204030204" pitchFamily="34" charset="0"/>
              </a:rPr>
              <a:t>заверен представителем </a:t>
            </a:r>
            <a:r>
              <a:rPr lang="ru-RU" b="1" dirty="0">
                <a:solidFill>
                  <a:srgbClr val="0052F6"/>
                </a:solidFill>
                <a:latin typeface="Calibri" panose="020F0502020204030204" pitchFamily="34" charset="0"/>
              </a:rPr>
              <a:t>администрации соответствующего территориального округа акт обследования дворовой территории </a:t>
            </a:r>
            <a:r>
              <a:rPr lang="ru-RU" b="1" dirty="0" smtClean="0">
                <a:solidFill>
                  <a:srgbClr val="0052F6"/>
                </a:solidFill>
                <a:latin typeface="Calibri" panose="020F0502020204030204" pitchFamily="34" charset="0"/>
              </a:rPr>
              <a:t>МКД.</a:t>
            </a: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4B87FF"/>
                </a:solidFill>
                <a:latin typeface="Calibri" panose="020F0502020204030204" pitchFamily="34" charset="0"/>
              </a:rPr>
              <a:t>3</a:t>
            </a:r>
            <a:r>
              <a:rPr lang="ru-RU" b="1" dirty="0">
                <a:solidFill>
                  <a:srgbClr val="4B87FF"/>
                </a:solidFill>
                <a:latin typeface="Calibri" panose="020F0502020204030204" pitchFamily="34" charset="0"/>
              </a:rPr>
              <a:t>. Общим собранием собственников помещений в </a:t>
            </a:r>
            <a:r>
              <a:rPr lang="ru-RU" b="1" dirty="0" smtClean="0">
                <a:solidFill>
                  <a:srgbClr val="4B87FF"/>
                </a:solidFill>
                <a:latin typeface="Calibri" panose="020F0502020204030204" pitchFamily="34" charset="0"/>
              </a:rPr>
              <a:t>МКД принято </a:t>
            </a:r>
            <a:r>
              <a:rPr lang="ru-RU" b="1" dirty="0">
                <a:solidFill>
                  <a:srgbClr val="4B87FF"/>
                </a:solidFill>
                <a:latin typeface="Calibri" panose="020F0502020204030204" pitchFamily="34" charset="0"/>
              </a:rPr>
              <a:t>решение об участии в отборе дворовых территорий МКД на проведение работ по комплексному благоустройству дворовой </a:t>
            </a:r>
            <a:r>
              <a:rPr lang="ru-RU" b="1" dirty="0" smtClean="0">
                <a:solidFill>
                  <a:srgbClr val="4B87FF"/>
                </a:solidFill>
                <a:latin typeface="Calibri" panose="020F0502020204030204" pitchFamily="34" charset="0"/>
              </a:rPr>
              <a:t>территории (подробный перечень вопросов для решения на общем собрании указан в Порядке пункт 3.3 на сайте </a:t>
            </a:r>
            <a:r>
              <a:rPr lang="en-US" dirty="0">
                <a:solidFill>
                  <a:srgbClr val="4B87FF"/>
                </a:solidFill>
                <a:hlinkClick r:id="rId3"/>
              </a:rPr>
              <a:t>http://www.arhcity.ru</a:t>
            </a:r>
            <a:r>
              <a:rPr lang="en-US" dirty="0" smtClean="0">
                <a:solidFill>
                  <a:srgbClr val="4B87FF"/>
                </a:solidFill>
                <a:hlinkClick r:id="rId3"/>
              </a:rPr>
              <a:t>/</a:t>
            </a:r>
            <a:r>
              <a:rPr lang="ru-RU" dirty="0" smtClean="0">
                <a:solidFill>
                  <a:srgbClr val="4B87FF"/>
                </a:solidFill>
              </a:rPr>
              <a:t> </a:t>
            </a:r>
            <a:r>
              <a:rPr lang="ru-RU" b="1" dirty="0" smtClean="0">
                <a:solidFill>
                  <a:srgbClr val="4B87FF"/>
                </a:solidFill>
                <a:latin typeface="Calibri" panose="020F0502020204030204" pitchFamily="34" charset="0"/>
              </a:rPr>
              <a:t>вкладка Городская среда).</a:t>
            </a:r>
            <a:endParaRPr lang="ru-RU" b="1" dirty="0">
              <a:solidFill>
                <a:srgbClr val="4B87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3167-7B9B-41AB-9D69-3C7D2A5EBD1B}" type="datetime1">
              <a:rPr lang="ru-RU" smtClean="0"/>
              <a:pPr/>
              <a:t>07.08.2019</a:t>
            </a:fld>
            <a:endParaRPr lang="ru-RU"/>
          </a:p>
        </p:txBody>
      </p:sp>
      <p:pic>
        <p:nvPicPr>
          <p:cNvPr id="5" name="Picture 4" descr="http://img1.liveinternet.ru/images/attach/c/9/105/450/105450405_manwquestio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526306"/>
            <a:ext cx="1071045" cy="107104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/>
        </p:spPr>
      </p:pic>
      <p:pic>
        <p:nvPicPr>
          <p:cNvPr id="6" name="Picture 3" descr="C:\Users\Nataly\Desktop\Кто я  Какой Я\5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04" y="5526307"/>
            <a:ext cx="1071046" cy="10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572347"/>
            <a:ext cx="1698764" cy="11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9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Следует обратить внимание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Общим собранием должно быть принято решение (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подробный перечень вопросов для решения на общем собрании указан в Порядке пункт 3.3 на сайте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hlinkClick r:id="rId2"/>
              </a:rPr>
              <a:t>http://www.arhcity.ru/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 вкладка Городская среда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):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-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об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утверждении схемы размещения объектов благоустройства на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земельном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участке, имеющей согласование департамента градостроительства Администрации муниципального образования «Город Архангельск», и видов планируемых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работ;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-об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обязательном финансовом участии собственников помещений в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МКД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в реализации мероприятий по благоустройству дворовой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территории.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Доля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финансового участия собственников помещений в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МКД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в реализации мероприятий по благоустройству дворовой территории в рамках минимального и дополнительного перечня работ по благоустройству дворовых территорий должна составлять не менее 5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%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от стоимости мероприятий по благоустройству дворовой территории из минимального перечня выполняемых работ (включая стоимость услуги по проведению технического контроля выполняемых работ, стоимость разработки проектно-сметной документации,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стоимость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проверки достоверности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определения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сметной стоимости работ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по благоустройству)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и не менее 20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%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стоимости мероприятий из дополнительного перечня выполняемых работ 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3167-7B9B-41AB-9D69-3C7D2A5EBD1B}" type="datetime1">
              <a:rPr lang="ru-RU" smtClean="0"/>
              <a:pPr/>
              <a:t>07.08.2019</a:t>
            </a:fld>
            <a:endParaRPr lang="ru-RU"/>
          </a:p>
        </p:txBody>
      </p:sp>
      <p:pic>
        <p:nvPicPr>
          <p:cNvPr id="5" name="Picture 2" descr="C:\Users\Nataly\Desktop\Кто я  Какой Я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01" y="5157193"/>
            <a:ext cx="2407933" cy="13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zabavnik.club/wp-content/uploads/dlya_prezentacii_chelovechki_4_1315572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57192"/>
            <a:ext cx="1392089" cy="13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zabavnik.club/wp-content/uploads/dlya_prezentacii_chelovechki_11_131557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5157192"/>
            <a:ext cx="1404531" cy="14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67" y="5157193"/>
            <a:ext cx="1120526" cy="14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1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Минимальный перечень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видов работ по благоустройству дворовых территорий многоквартирных домов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8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libri" panose="020F0502020204030204" pitchFamily="34" charset="0"/>
              </a:rPr>
              <a:t>Ремонт </a:t>
            </a:r>
            <a:r>
              <a:rPr lang="ru-RU" sz="1800" dirty="0">
                <a:latin typeface="Calibri" panose="020F0502020204030204" pitchFamily="34" charset="0"/>
              </a:rPr>
              <a:t>дворовых проездов</a:t>
            </a:r>
            <a:r>
              <a:rPr lang="ru-RU" sz="1800" dirty="0" smtClean="0">
                <a:latin typeface="Calibri" panose="020F0502020204030204" pitchFamily="34" charset="0"/>
              </a:rPr>
              <a:t>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</a:rPr>
              <a:t>Обеспечение освещения дворовых </a:t>
            </a:r>
            <a:r>
              <a:rPr lang="ru-RU" sz="1800" dirty="0" smtClean="0">
                <a:latin typeface="Calibri" panose="020F0502020204030204" pitchFamily="34" charset="0"/>
              </a:rPr>
              <a:t>территорий.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libri" panose="020F0502020204030204" pitchFamily="34" charset="0"/>
              </a:rPr>
              <a:t>Установка </a:t>
            </a:r>
            <a:r>
              <a:rPr lang="ru-RU" sz="1800" dirty="0">
                <a:latin typeface="Calibri" panose="020F0502020204030204" pitchFamily="34" charset="0"/>
              </a:rPr>
              <a:t>скамеек</a:t>
            </a:r>
            <a:r>
              <a:rPr lang="ru-RU" sz="1800" dirty="0" smtClean="0">
                <a:latin typeface="Calibri" panose="020F0502020204030204" pitchFamily="34" charset="0"/>
              </a:rPr>
              <a:t>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</a:rPr>
              <a:t>Установка урн.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3167-7B9B-41AB-9D69-3C7D2A5EBD1B}" type="datetime1">
              <a:rPr lang="ru-RU" smtClean="0"/>
              <a:pPr/>
              <a:t>07.08.2019</a:t>
            </a:fld>
            <a:endParaRPr lang="ru-RU"/>
          </a:p>
        </p:txBody>
      </p:sp>
      <p:pic>
        <p:nvPicPr>
          <p:cNvPr id="5" name="Рисунок 4" descr="C:\Users\GrigorevaNV\AppData\Local\Microsoft\Windows\Temporary Internet Files\Content.Word\0nov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31426"/>
            <a:ext cx="1656184" cy="163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31424"/>
            <a:ext cx="1080120" cy="163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49" y="4031425"/>
            <a:ext cx="1728192" cy="163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31426"/>
            <a:ext cx="1872208" cy="1630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61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3167-7B9B-41AB-9D69-3C7D2A5EBD1B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Дополнительный перечень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видов работ по благоустройству дворовых территорий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МКД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6059016" cy="536556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Проезд к территориям, прилегающим к многоквартирным домам. </a:t>
            </a:r>
            <a:endParaRPr lang="ru-RU" sz="1600" dirty="0" smtClean="0">
              <a:latin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Calibri" panose="020F0502020204030204" pitchFamily="34" charset="0"/>
              </a:rPr>
              <a:t>Обустройство </a:t>
            </a:r>
            <a:r>
              <a:rPr lang="ru-RU" sz="1600" dirty="0">
                <a:latin typeface="Calibri" panose="020F0502020204030204" pitchFamily="34" charset="0"/>
              </a:rPr>
              <a:t>тротуаров, мостовых (в том числе тротуарной плиткой). </a:t>
            </a:r>
            <a:endParaRPr lang="ru-RU" sz="1600" dirty="0" smtClean="0">
              <a:latin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Calibri" panose="020F0502020204030204" pitchFamily="34" charset="0"/>
              </a:rPr>
              <a:t>Установка </a:t>
            </a:r>
            <a:r>
              <a:rPr lang="ru-RU" sz="1600" dirty="0">
                <a:latin typeface="Calibri" panose="020F0502020204030204" pitchFamily="34" charset="0"/>
              </a:rPr>
              <a:t>бордюрных камней</a:t>
            </a:r>
            <a:r>
              <a:rPr lang="ru-RU" sz="1600" dirty="0" smtClean="0">
                <a:latin typeface="Calibri" panose="020F050202020403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Calibri" panose="020F0502020204030204" pitchFamily="34" charset="0"/>
              </a:rPr>
              <a:t>Установка </a:t>
            </a:r>
            <a:r>
              <a:rPr lang="ru-RU" sz="1600" dirty="0">
                <a:latin typeface="Calibri" panose="020F0502020204030204" pitchFamily="34" charset="0"/>
              </a:rPr>
              <a:t>песочниц. Установка качелей.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Устройство гостевой стоянки (автомобильные парковки). Освещение детских и спортивных площадок.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Оборудование детской (игровой) площадки. Оборудование спортивной площадки.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Озеленение территории (деревья, кустарники, клумбы). Устройство газонов.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Газонные ограждения, декоративные ограждения для клумб. Обрезка деревьев и кустов.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Уборка сухостойных деревьев.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Демонтаж хозяйственных построек (в том числе сараев) и строительство сараев.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Calibri" panose="020F0502020204030204" pitchFamily="34" charset="0"/>
              </a:rPr>
              <a:t>Отсыпка дворовой территории (выравнивание) щебнем, песчано- гравийной </a:t>
            </a:r>
            <a:r>
              <a:rPr lang="ru-RU" sz="1600" dirty="0">
                <a:latin typeface="Calibri" panose="020F0502020204030204" pitchFamily="34" charset="0"/>
              </a:rPr>
              <a:t>смесью.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Calibri" panose="020F0502020204030204" pitchFamily="34" charset="0"/>
              </a:rPr>
              <a:t>Устройство хозяйственно- бытовых площадок</a:t>
            </a:r>
            <a:r>
              <a:rPr lang="ru-RU" sz="1600" dirty="0">
                <a:latin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</a:rPr>
              <a:t>для установки контейнеров- </a:t>
            </a:r>
            <a:r>
              <a:rPr lang="ru-RU" sz="1600" dirty="0">
                <a:latin typeface="Calibri" panose="020F0502020204030204" pitchFamily="34" charset="0"/>
              </a:rPr>
              <a:t>мусоросборников.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Устройство площадок</a:t>
            </a:r>
            <a:r>
              <a:rPr lang="ru-RU" sz="1800" dirty="0">
                <a:latin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</a:rPr>
              <a:t>для выгула животных. Устройство </a:t>
            </a:r>
            <a:r>
              <a:rPr lang="ru-RU" sz="1600" dirty="0" err="1">
                <a:latin typeface="Calibri" panose="020F0502020204030204" pitchFamily="34" charset="0"/>
              </a:rPr>
              <a:t>велопарковок</a:t>
            </a:r>
            <a:r>
              <a:rPr lang="ru-RU" sz="1600" dirty="0">
                <a:latin typeface="Calibri" panose="020F050202020403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Иные виды работ.</a:t>
            </a:r>
          </a:p>
        </p:txBody>
      </p:sp>
      <p:pic>
        <p:nvPicPr>
          <p:cNvPr id="7" name="Рисунок 6" descr="C:\Users\GrigorevaNV\AppData\Local\Microsoft\Windows\Temporary Internet Files\Content.Word\qmYayc7lTaVRfGRxCtSEmTBRh0vcYlfHQ5bysVgG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768"/>
            <a:ext cx="1152128" cy="90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pogrebnoyka\Desktop\гребанный фотоотчет\обводный 67\после\IMG_20180907_1228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31" y="1340768"/>
            <a:ext cx="1117089" cy="90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GrigorevaNV\AppData\Local\Microsoft\Windows\Temporary Internet Files\Content.Word\DSC031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14" y="2261170"/>
            <a:ext cx="1152128" cy="90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ksil.com/images/cms/thumbs/329709925678413de723ee972ee9c9d9d18e9dab/4243-prev_yu_198_163_5_8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30" y="2266548"/>
            <a:ext cx="1117089" cy="89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garant-metall32.ru/wp-content/gallery/ogrady-klumb/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183128"/>
            <a:ext cx="1143946" cy="89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ecohome.by/uploads/images/content/2018-03-26/ixZ4ihgQS33vs3sV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987902"/>
            <a:ext cx="1135764" cy="86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avatars.mds.yandex.net/get-marketpic/1060344/market_2uSzqSlVbQMxeeCqJe7psA/ori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32" y="4987902"/>
            <a:ext cx="1117088" cy="90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Ð¾ÑÐ²ÐµÑÐµÐ½Ð¸Ðµ Ð´ÐµÑÑÐºÐ¾Ð³Ð¾ Ð³Ð¾ÑÐ¾Ð´ÐºÐ°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239" y="3183128"/>
            <a:ext cx="1118980" cy="89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ksil.com/images/cms/thumbs/cdfa9de724ee25410fd15a41d6234cbd19de9180/vizualizaciya_80m_auto_330_5_8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80330"/>
            <a:ext cx="1143946" cy="89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pogrebnoyka\Desktop\гребанный фотоотчет\новгородский 173\после\IMG_20180917_14091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70" y="4086837"/>
            <a:ext cx="1140549" cy="88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457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50992" cy="574898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ВАЖНО!</a:t>
            </a:r>
            <a:r>
              <a:rPr lang="ru-RU" sz="1800" dirty="0" smtClean="0">
                <a:latin typeface="Calibri" panose="020F0502020204030204" pitchFamily="34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</a:rPr>
            </a:b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Для участия в отборе дворовых территорий МКД земельный участок, на котором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располагаются МКД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и дворовая территория, подлежащая благоустройству, должен быть сформирован для эксплуатации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МКД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и поставлен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на государственный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кадастровый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учет.</a:t>
            </a:r>
            <a:b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 </a:t>
            </a:r>
            <a:b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В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случае, если земельный участок, на котором располагается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МКД,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сформирован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и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поставлен на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государственный кадастровый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учет,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и дворовая территория, подлежащая благоустройству, не входит в границы сформированного для эксплуатации МКД земельного участка,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то кандидату на участие в отборе необходимо получить разрешение на размещение элементов благоустройства в департаменте градостроительства Администрации муниципального образования «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Город Архангельск».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/>
            </a:r>
            <a:b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 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</a:rPr>
              <a:t>случае, если земельный участок, на котором расположен </a:t>
            </a:r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МКД, 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</a:rPr>
              <a:t>не </a:t>
            </a:r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сформирован и не поставлен на кадастровый учет, 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</a:rPr>
              <a:t>данная заявка исключается из отбора.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9A50-6FD0-4890-8027-49924E4B37FA}" type="datetime1">
              <a:rPr lang="ru-RU" smtClean="0"/>
              <a:pPr/>
              <a:t>07.08.2019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3"/>
            <a:ext cx="1152128" cy="121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633863"/>
            <a:ext cx="2448274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735094"/>
            <a:ext cx="1008112" cy="102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5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7218-6BF5-4CEA-A5A3-3009278A112F}" type="datetime1">
              <a:rPr lang="ru-RU" smtClean="0"/>
              <a:pPr/>
              <a:t>07.08.2019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908720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7030A0"/>
                </a:solidFill>
              </a:rPr>
              <a:t>	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4846" y="925384"/>
            <a:ext cx="7776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36A2"/>
                </a:solidFill>
              </a:rPr>
              <a:t>Если предлагаемая для благоустройства дворовая территория ограничена несколькими </a:t>
            </a:r>
            <a:r>
              <a:rPr lang="ru-RU" b="1" dirty="0" smtClean="0">
                <a:solidFill>
                  <a:srgbClr val="0036A2"/>
                </a:solidFill>
              </a:rPr>
              <a:t>МКД, </a:t>
            </a:r>
            <a:r>
              <a:rPr lang="ru-RU" b="1" dirty="0">
                <a:solidFill>
                  <a:srgbClr val="0036A2"/>
                </a:solidFill>
              </a:rPr>
              <a:t>сформирована для эксплуатации </a:t>
            </a:r>
            <a:r>
              <a:rPr lang="ru-RU" b="1" dirty="0" smtClean="0">
                <a:solidFill>
                  <a:srgbClr val="0036A2"/>
                </a:solidFill>
              </a:rPr>
              <a:t>МКД </a:t>
            </a:r>
            <a:r>
              <a:rPr lang="ru-RU" b="1" dirty="0">
                <a:solidFill>
                  <a:srgbClr val="0036A2"/>
                </a:solidFill>
              </a:rPr>
              <a:t>и поставлена на кадастровый учет, то уполномоченным лицом формируется и подается одна заявка от всех домов, имеющих общую (единую) дворовую территорию. При этом условия участия должны быть выполнены каждым </a:t>
            </a:r>
            <a:r>
              <a:rPr lang="ru-RU" b="1" dirty="0" smtClean="0">
                <a:solidFill>
                  <a:srgbClr val="0036A2"/>
                </a:solidFill>
              </a:rPr>
              <a:t>МКД </a:t>
            </a:r>
            <a:r>
              <a:rPr lang="ru-RU" b="1" dirty="0">
                <a:solidFill>
                  <a:srgbClr val="0036A2"/>
                </a:solidFill>
              </a:rPr>
              <a:t>с приложением документов, определенных пунктом 8 </a:t>
            </a:r>
            <a:r>
              <a:rPr lang="ru-RU" b="1" dirty="0" smtClean="0">
                <a:solidFill>
                  <a:srgbClr val="0036A2"/>
                </a:solidFill>
              </a:rPr>
              <a:t>Порядка (</a:t>
            </a:r>
            <a:r>
              <a:rPr lang="ru-RU" b="1" dirty="0">
                <a:solidFill>
                  <a:srgbClr val="0036A2"/>
                </a:solidFill>
              </a:rPr>
              <a:t>сайт </a:t>
            </a:r>
            <a:r>
              <a:rPr lang="en-US" b="1" dirty="0">
                <a:solidFill>
                  <a:srgbClr val="0036A2"/>
                </a:solidFill>
                <a:hlinkClick r:id="rId3"/>
              </a:rPr>
              <a:t>http://www.arhcity.ru</a:t>
            </a:r>
            <a:r>
              <a:rPr lang="en-US" b="1" dirty="0" smtClean="0">
                <a:solidFill>
                  <a:srgbClr val="0036A2"/>
                </a:solidFill>
                <a:hlinkClick r:id="rId3"/>
              </a:rPr>
              <a:t>/</a:t>
            </a:r>
            <a:r>
              <a:rPr lang="ru-RU" b="1" dirty="0" smtClean="0">
                <a:solidFill>
                  <a:srgbClr val="0036A2"/>
                </a:solidFill>
              </a:rPr>
              <a:t>, </a:t>
            </a:r>
            <a:r>
              <a:rPr lang="ru-RU" b="1" dirty="0">
                <a:solidFill>
                  <a:srgbClr val="0036A2"/>
                </a:solidFill>
              </a:rPr>
              <a:t>вкладка Городская среда)</a:t>
            </a:r>
            <a:r>
              <a:rPr lang="ru-RU" b="1" dirty="0" smtClean="0">
                <a:solidFill>
                  <a:srgbClr val="0036A2"/>
                </a:solidFill>
              </a:rPr>
              <a:t>. </a:t>
            </a:r>
            <a:r>
              <a:rPr lang="ru-RU" b="1" dirty="0">
                <a:solidFill>
                  <a:srgbClr val="0036A2"/>
                </a:solidFill>
              </a:rPr>
              <a:t>Если дворовая территория разделена на несколько участков с расположенными на них </a:t>
            </a:r>
            <a:r>
              <a:rPr lang="ru-RU" b="1" dirty="0" smtClean="0">
                <a:solidFill>
                  <a:srgbClr val="0036A2"/>
                </a:solidFill>
              </a:rPr>
              <a:t>МКД, </a:t>
            </a:r>
            <a:r>
              <a:rPr lang="ru-RU" b="1" dirty="0">
                <a:solidFill>
                  <a:srgbClr val="0036A2"/>
                </a:solidFill>
              </a:rPr>
              <a:t>то в данном случае подается несколько заявок по количеству участков </a:t>
            </a:r>
            <a:r>
              <a:rPr lang="ru-RU" b="1" dirty="0" smtClean="0">
                <a:solidFill>
                  <a:srgbClr val="0036A2"/>
                </a:solidFill>
              </a:rPr>
              <a:t>(МКД).</a:t>
            </a:r>
            <a:endParaRPr lang="ru-RU" b="1" dirty="0">
              <a:solidFill>
                <a:srgbClr val="0036A2"/>
              </a:solidFill>
            </a:endParaRPr>
          </a:p>
          <a:p>
            <a:pPr algn="just"/>
            <a:r>
              <a:rPr lang="ru-RU" b="1" dirty="0" smtClean="0">
                <a:solidFill>
                  <a:srgbClr val="0036A2"/>
                </a:solidFill>
              </a:rPr>
              <a:t>В </a:t>
            </a:r>
            <a:r>
              <a:rPr lang="ru-RU" b="1" dirty="0">
                <a:solidFill>
                  <a:srgbClr val="0036A2"/>
                </a:solidFill>
              </a:rPr>
              <a:t>случае, если земельные участки </a:t>
            </a:r>
            <a:r>
              <a:rPr lang="ru-RU" b="1" dirty="0" smtClean="0">
                <a:solidFill>
                  <a:srgbClr val="0036A2"/>
                </a:solidFill>
              </a:rPr>
              <a:t>МКД </a:t>
            </a:r>
            <a:r>
              <a:rPr lang="ru-RU" b="1" dirty="0">
                <a:solidFill>
                  <a:srgbClr val="0036A2"/>
                </a:solidFill>
              </a:rPr>
              <a:t>сформированы </a:t>
            </a:r>
            <a:r>
              <a:rPr lang="ru-RU" b="1" dirty="0" smtClean="0">
                <a:solidFill>
                  <a:srgbClr val="0036A2"/>
                </a:solidFill>
              </a:rPr>
              <a:t>и поставлены на кадастровый учет, </a:t>
            </a:r>
            <a:r>
              <a:rPr lang="ru-RU" b="1" dirty="0">
                <a:solidFill>
                  <a:srgbClr val="0036A2"/>
                </a:solidFill>
              </a:rPr>
              <a:t>а дворовая территория, ограниченная данными домами, на которой предусматривается размещение элементов благоустройства, не </a:t>
            </a:r>
            <a:r>
              <a:rPr lang="ru-RU" b="1" dirty="0" smtClean="0">
                <a:solidFill>
                  <a:srgbClr val="0036A2"/>
                </a:solidFill>
              </a:rPr>
              <a:t>входит в границы оформленных для эксплуатации МКД земельных участков, </a:t>
            </a:r>
            <a:r>
              <a:rPr lang="ru-RU" b="1" dirty="0">
                <a:solidFill>
                  <a:srgbClr val="0036A2"/>
                </a:solidFill>
              </a:rPr>
              <a:t>то кандидату на участие в отборе необходимо получить разрешение на размещение элементов благоустройства в департаменте градостроительства Администрации муниципального образования «Город Архангельск».</a:t>
            </a:r>
            <a:endParaRPr lang="ru-RU" b="1" dirty="0">
              <a:solidFill>
                <a:srgbClr val="0036A2"/>
              </a:solidFill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052" name="Picture 4" descr="https://zabavnik.club/wp-content/uploads/dlya_prezentacii_chelovechki_25_13155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83" y="51470"/>
            <a:ext cx="873741" cy="8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46" y="108397"/>
            <a:ext cx="976965" cy="8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ÐÐ°ÑÑÐ¸Ð½ÐºÐ¸ Ð¿Ð¾ Ð·Ð°Ð¿ÑÐ¾ÑÑ ÐºÐ°ÑÑÐ¸Ð½ÐºÐ¸ Ð´Ð»Ñ ÑÐ»Ð°Ð¹Ð´Ð¾Ð² ÑÐµÐ»Ð¾Ð²ÐµÑÐºÐ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08" y="5697313"/>
            <a:ext cx="1102184" cy="110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003697"/>
            <a:ext cx="650865" cy="81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3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3282" y="105013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 заявке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для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участия в отборе дворовых территорий МКД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прилагаются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следующие документы: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936010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</a:rPr>
              <a:t>1) заверенные    </a:t>
            </a:r>
            <a:r>
              <a:rPr lang="ru-RU" sz="1600" b="1" dirty="0">
                <a:latin typeface="Calibri" panose="020F0502020204030204" pitchFamily="34" charset="0"/>
              </a:rPr>
              <a:t>копии    протоколов    общего    собрания,    оформленные    в  соответствии  с   требованиями   Жилищного   кодекса   Российской   Федерации, </a:t>
            </a:r>
            <a:r>
              <a:rPr lang="ru-RU" sz="1600" b="1" dirty="0" smtClean="0">
                <a:latin typeface="Calibri" panose="020F0502020204030204" pitchFamily="34" charset="0"/>
              </a:rPr>
              <a:t>с </a:t>
            </a:r>
            <a:r>
              <a:rPr lang="ru-RU" sz="1600" b="1" dirty="0">
                <a:latin typeface="Calibri" panose="020F0502020204030204" pitchFamily="34" charset="0"/>
              </a:rPr>
              <a:t>принятыми </a:t>
            </a:r>
            <a:r>
              <a:rPr lang="ru-RU" sz="1600" b="1" dirty="0" smtClean="0">
                <a:latin typeface="Calibri" panose="020F0502020204030204" pitchFamily="34" charset="0"/>
              </a:rPr>
              <a:t>решениями;</a:t>
            </a:r>
            <a:endParaRPr lang="ru-RU" sz="1600" b="1" dirty="0">
              <a:latin typeface="Calibri" panose="020F0502020204030204" pitchFamily="34" charset="0"/>
            </a:endParaRP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2) выписка </a:t>
            </a:r>
            <a:r>
              <a:rPr lang="ru-RU" sz="1600" b="1" dirty="0">
                <a:latin typeface="Calibri" panose="020F0502020204030204" pitchFamily="34" charset="0"/>
              </a:rPr>
              <a:t>из технического паспорта </a:t>
            </a:r>
            <a:r>
              <a:rPr lang="ru-RU" sz="1600" b="1" dirty="0" smtClean="0">
                <a:latin typeface="Calibri" panose="020F0502020204030204" pitchFamily="34" charset="0"/>
              </a:rPr>
              <a:t>МКД с </a:t>
            </a:r>
            <a:r>
              <a:rPr lang="ru-RU" sz="1600" b="1" dirty="0">
                <a:latin typeface="Calibri" panose="020F0502020204030204" pitchFamily="34" charset="0"/>
              </a:rPr>
              <a:t>указанием срока эксплуатации жилого дома;</a:t>
            </a: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3) акт </a:t>
            </a:r>
            <a:r>
              <a:rPr lang="ru-RU" sz="1600" b="1" dirty="0">
                <a:latin typeface="Calibri" panose="020F0502020204030204" pitchFamily="34" charset="0"/>
              </a:rPr>
              <a:t>обследования дворовой территории </a:t>
            </a:r>
            <a:r>
              <a:rPr lang="ru-RU" sz="1600" b="1" dirty="0" smtClean="0">
                <a:latin typeface="Calibri" panose="020F0502020204030204" pitchFamily="34" charset="0"/>
              </a:rPr>
              <a:t>МКД, </a:t>
            </a:r>
            <a:r>
              <a:rPr lang="ru-RU" sz="1600" b="1" dirty="0">
                <a:latin typeface="Calibri" panose="020F0502020204030204" pitchFamily="34" charset="0"/>
              </a:rPr>
              <a:t>составленный по форме </a:t>
            </a:r>
            <a:r>
              <a:rPr lang="ru-RU" sz="1600" b="1" dirty="0" smtClean="0">
                <a:latin typeface="Calibri" panose="020F0502020204030204" pitchFamily="34" charset="0"/>
              </a:rPr>
              <a:t>(см. Порядок приложение </a:t>
            </a:r>
            <a:r>
              <a:rPr lang="ru-RU" sz="1600" b="1" dirty="0">
                <a:latin typeface="Calibri" panose="020F0502020204030204" pitchFamily="34" charset="0"/>
              </a:rPr>
              <a:t>№ </a:t>
            </a:r>
            <a:r>
              <a:rPr lang="ru-RU" sz="1600" b="1" dirty="0" smtClean="0">
                <a:latin typeface="Calibri" panose="020F0502020204030204" pitchFamily="34" charset="0"/>
              </a:rPr>
              <a:t>2, </a:t>
            </a:r>
            <a:r>
              <a:rPr lang="ru-RU" sz="1600" b="1" dirty="0">
                <a:latin typeface="Calibri" panose="020F0502020204030204" pitchFamily="34" charset="0"/>
              </a:rPr>
              <a:t>сайт </a:t>
            </a:r>
            <a:r>
              <a:rPr lang="en-US" sz="1600" b="1" dirty="0">
                <a:latin typeface="Calibri" panose="020F0502020204030204" pitchFamily="34" charset="0"/>
                <a:hlinkClick r:id="rId4"/>
              </a:rPr>
              <a:t>http://www.arhcity.ru/</a:t>
            </a:r>
            <a:r>
              <a:rPr lang="ru-RU" sz="1600" b="1" dirty="0">
                <a:latin typeface="Calibri" panose="020F0502020204030204" pitchFamily="34" charset="0"/>
              </a:rPr>
              <a:t> вкладка Городская среда</a:t>
            </a:r>
            <a:r>
              <a:rPr lang="ru-RU" sz="1600" b="1" dirty="0" smtClean="0">
                <a:latin typeface="Calibri" panose="020F0502020204030204" pitchFamily="34" charset="0"/>
              </a:rPr>
              <a:t>), </a:t>
            </a:r>
            <a:r>
              <a:rPr lang="ru-RU" sz="1600" b="1" dirty="0">
                <a:latin typeface="Calibri" panose="020F0502020204030204" pitchFamily="34" charset="0"/>
              </a:rPr>
              <a:t>на основании осмотра дворовой </a:t>
            </a:r>
            <a:r>
              <a:rPr lang="ru-RU" sz="1600" b="1" dirty="0" smtClean="0">
                <a:latin typeface="Calibri" panose="020F0502020204030204" pitchFamily="34" charset="0"/>
              </a:rPr>
              <a:t>территории;</a:t>
            </a:r>
            <a:endParaRPr lang="ru-RU" sz="1600" b="1" dirty="0">
              <a:latin typeface="Calibri" panose="020F0502020204030204" pitchFamily="34" charset="0"/>
            </a:endParaRP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4) копия </a:t>
            </a:r>
            <a:r>
              <a:rPr lang="ru-RU" sz="1600" b="1" dirty="0">
                <a:latin typeface="Calibri" panose="020F0502020204030204" pitchFamily="34" charset="0"/>
              </a:rPr>
              <a:t>документа, удостоверяющего  личность  для  кандидата  на  участие в отборе – физического лица;</a:t>
            </a: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5) копии   </a:t>
            </a:r>
            <a:r>
              <a:rPr lang="ru-RU" sz="1600" b="1" dirty="0">
                <a:latin typeface="Calibri" panose="020F0502020204030204" pitchFamily="34" charset="0"/>
              </a:rPr>
              <a:t>устава,    свидетельства    о    государственной    регистрации    и   о постановке на налоговый учет для кандидата на участие в отборе – юридического лица;</a:t>
            </a:r>
          </a:p>
          <a:p>
            <a:r>
              <a:rPr lang="ru-RU" sz="1600" b="1" dirty="0" smtClean="0">
                <a:latin typeface="Calibri" panose="020F0502020204030204" pitchFamily="34" charset="0"/>
              </a:rPr>
              <a:t>6) схема </a:t>
            </a:r>
            <a:r>
              <a:rPr lang="ru-RU" sz="1600" b="1" dirty="0">
                <a:latin typeface="Calibri" panose="020F0502020204030204" pitchFamily="34" charset="0"/>
              </a:rPr>
              <a:t>благоустройства дворовой территории (рекомендуемый масштаб схемы 1:500), на которой отображаются объекты </a:t>
            </a:r>
            <a:r>
              <a:rPr lang="ru-RU" sz="1600" b="1" dirty="0" smtClean="0">
                <a:latin typeface="Calibri" panose="020F0502020204030204" pitchFamily="34" charset="0"/>
              </a:rPr>
              <a:t>благоустройства;</a:t>
            </a: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7) пояснительная  </a:t>
            </a:r>
            <a:r>
              <a:rPr lang="ru-RU" sz="1600" b="1" dirty="0">
                <a:latin typeface="Calibri" panose="020F0502020204030204" pitchFamily="34" charset="0"/>
              </a:rPr>
              <a:t>записка  о  планируемых  мероприятиях  и  видах  работ   по благоустройству дворовой территории в соответствии с минимальным и дополнительным перечнем видов работ по благоустройству дворовых территорий (при принятии решения о реализации мероприятий по благоустройству дворовой территории в рамках дополнительного перечня работ по благоустройству дворовых территорий), </a:t>
            </a:r>
            <a:r>
              <a:rPr lang="ru-RU" sz="1600" b="1" dirty="0" smtClean="0">
                <a:latin typeface="Calibri" panose="020F0502020204030204" pitchFamily="34" charset="0"/>
              </a:rPr>
              <a:t>(см. приложение </a:t>
            </a:r>
            <a:r>
              <a:rPr lang="ru-RU" sz="1600" b="1" dirty="0">
                <a:latin typeface="Calibri" panose="020F0502020204030204" pitchFamily="34" charset="0"/>
              </a:rPr>
              <a:t>№ 6 к </a:t>
            </a:r>
            <a:r>
              <a:rPr lang="ru-RU" sz="1600" b="1" dirty="0" smtClean="0">
                <a:latin typeface="Calibri" panose="020F0502020204030204" pitchFamily="34" charset="0"/>
              </a:rPr>
              <a:t>Порядку, </a:t>
            </a:r>
            <a:r>
              <a:rPr lang="ru-RU" sz="1600" b="1" dirty="0">
                <a:latin typeface="Calibri" panose="020F0502020204030204" pitchFamily="34" charset="0"/>
              </a:rPr>
              <a:t>сайт </a:t>
            </a:r>
            <a:r>
              <a:rPr lang="en-US" sz="1600" b="1" dirty="0">
                <a:latin typeface="Calibri" panose="020F0502020204030204" pitchFamily="34" charset="0"/>
                <a:hlinkClick r:id="rId4"/>
              </a:rPr>
              <a:t>http://www.arhcity.ru/</a:t>
            </a:r>
            <a:r>
              <a:rPr lang="ru-RU" sz="1600" b="1" dirty="0">
                <a:latin typeface="Calibri" panose="020F0502020204030204" pitchFamily="34" charset="0"/>
              </a:rPr>
              <a:t> вкладка Городская среда</a:t>
            </a:r>
            <a:r>
              <a:rPr lang="ru-RU" sz="1600" b="1" dirty="0" smtClean="0">
                <a:latin typeface="Calibri" panose="020F0502020204030204" pitchFamily="34" charset="0"/>
              </a:rPr>
              <a:t>);</a:t>
            </a:r>
            <a:endParaRPr lang="ru-RU" sz="1600" b="1" dirty="0">
              <a:latin typeface="Calibri" panose="020F0502020204030204" pitchFamily="34" charset="0"/>
            </a:endParaRP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8) согласование </a:t>
            </a:r>
            <a:r>
              <a:rPr lang="ru-RU" sz="1600" b="1" dirty="0">
                <a:latin typeface="Calibri" panose="020F0502020204030204" pitchFamily="34" charset="0"/>
              </a:rPr>
              <a:t>схемы размещения объектов благоустройства департаментом градостроительства Администрации муниципального образования "Город Архангельск";</a:t>
            </a:r>
          </a:p>
          <a:p>
            <a:endParaRPr lang="ru-RU" sz="1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83568" y="260648"/>
            <a:ext cx="8229600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 заявке для участия в отборе дворовых территорий МКД прилагаются следующие документы: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9A50-6FD0-4890-8027-49924E4B37FA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351508"/>
            <a:ext cx="8568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/>
              <a:t>9) копия </a:t>
            </a:r>
            <a:r>
              <a:rPr lang="ru-RU" sz="1600" b="1" dirty="0"/>
              <a:t>кадастровой выписки для </a:t>
            </a:r>
            <a:r>
              <a:rPr lang="ru-RU" sz="1600" b="1" dirty="0" smtClean="0"/>
              <a:t>земельного(-ых) участка(-</a:t>
            </a:r>
            <a:r>
              <a:rPr lang="ru-RU" sz="1600" b="1" dirty="0" err="1" smtClean="0"/>
              <a:t>ов</a:t>
            </a:r>
            <a:r>
              <a:rPr lang="ru-RU" sz="1600" b="1" dirty="0" smtClean="0"/>
              <a:t>), </a:t>
            </a:r>
            <a:r>
              <a:rPr lang="ru-RU" sz="1600" b="1" dirty="0"/>
              <a:t>на </a:t>
            </a:r>
            <a:r>
              <a:rPr lang="ru-RU" sz="1600" b="1" dirty="0" smtClean="0"/>
              <a:t>котором(-ых) </a:t>
            </a:r>
            <a:r>
              <a:rPr lang="ru-RU" sz="1600" b="1" dirty="0"/>
              <a:t>расположен </a:t>
            </a:r>
            <a:r>
              <a:rPr lang="ru-RU" sz="1600" b="1" dirty="0" smtClean="0"/>
              <a:t>МКД </a:t>
            </a:r>
            <a:r>
              <a:rPr lang="ru-RU" sz="1600" b="1" dirty="0"/>
              <a:t>и дворовая </a:t>
            </a:r>
            <a:r>
              <a:rPr lang="ru-RU" sz="1600" b="1" dirty="0" smtClean="0"/>
              <a:t>территория;</a:t>
            </a:r>
            <a:endParaRPr lang="ru-RU" sz="1600" b="1" dirty="0"/>
          </a:p>
          <a:p>
            <a:r>
              <a:rPr lang="ru-RU" sz="1600" b="1" dirty="0" smtClean="0"/>
              <a:t>10) заключение </a:t>
            </a:r>
            <a:r>
              <a:rPr lang="ru-RU" sz="1600" b="1" dirty="0"/>
              <a:t>департамента градостроительства Администрации муниципального образования "Город Архангельск" о размещении объектов благоустройства в границах сформированного для эксплуатации </a:t>
            </a:r>
            <a:r>
              <a:rPr lang="ru-RU" sz="1600" b="1" dirty="0" smtClean="0"/>
              <a:t>МКД </a:t>
            </a:r>
            <a:r>
              <a:rPr lang="ru-RU" sz="1600" b="1" dirty="0"/>
              <a:t>и поставленного на государственный кадастровый учет земельного участка</a:t>
            </a:r>
            <a:r>
              <a:rPr lang="ru-RU" sz="1600" b="1" dirty="0" smtClean="0"/>
              <a:t>;</a:t>
            </a:r>
          </a:p>
          <a:p>
            <a:r>
              <a:rPr lang="ru-RU" sz="1600" b="1" dirty="0" smtClean="0"/>
              <a:t>11</a:t>
            </a:r>
            <a:r>
              <a:rPr lang="ru-RU" sz="1600" b="1" dirty="0"/>
              <a:t>) копия заявления в департамент градостроительства Администрации муниципального образования «Город Архангельск» о выдаче разрешения на размещение элементов </a:t>
            </a:r>
            <a:r>
              <a:rPr lang="ru-RU" sz="1600" b="1" dirty="0" smtClean="0"/>
              <a:t>благоустройства (при необходимости);</a:t>
            </a:r>
            <a:endParaRPr lang="ru-RU" sz="1600" b="1" dirty="0"/>
          </a:p>
          <a:p>
            <a:pPr lvl="0"/>
            <a:r>
              <a:rPr lang="ru-RU" sz="1600" b="1" dirty="0"/>
              <a:t>12) к заявке может быть приложена проектно-сметная документация, положительное заключение государственной экспертизы (при отсутствии необходимости государственной экспертизы проектной документации – положительное заключение о проверке достоверности определения сметной стоимости мероприятий по благоустройству дворовых территорий) при наличии.</a:t>
            </a:r>
          </a:p>
        </p:txBody>
      </p:sp>
    </p:spTree>
    <p:extLst>
      <p:ext uri="{BB962C8B-B14F-4D97-AF65-F5344CB8AC3E}">
        <p14:creationId xmlns:p14="http://schemas.microsoft.com/office/powerpoint/2010/main" val="4276334144"/>
      </p:ext>
    </p:extLst>
  </p:cSld>
  <p:clrMapOvr>
    <a:masterClrMapping/>
  </p:clrMapOvr>
</p:sld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5826</TotalTime>
  <Words>1018</Words>
  <Application>Microsoft Office PowerPoint</Application>
  <PresentationFormat>Экран (4:3)</PresentationFormat>
  <Paragraphs>70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1_Специальное оформление</vt:lpstr>
      <vt:lpstr>Тема Office</vt:lpstr>
      <vt:lpstr>Презентация PowerPoint</vt:lpstr>
      <vt:lpstr>Презентация PowerPoint</vt:lpstr>
      <vt:lpstr>Следует обратить внимание</vt:lpstr>
      <vt:lpstr>Минимальный перечень видов работ по благоустройству дворовых территорий многоквартирных домов</vt:lpstr>
      <vt:lpstr>Дополнительный перечень видов работ по благоустройству дворовых территорий МКД</vt:lpstr>
      <vt:lpstr>ВАЖНО! Для участия в отборе дворовых территорий МКД земельный участок, на котором располагаются МКД и дворовая территория, подлежащая благоустройству, должен быть сформирован для эксплуатации МКД и поставлен на государственный кадастровый учет.   В случае, если земельный участок, на котором располагается МКД, сформирован и поставлен на государственный кадастровый учет, и дворовая территория, подлежащая благоустройству, не входит в границы сформированного для эксплуатации МКД земельного участка, то кандидату на участие в отборе необходимо получить разрешение на размещение элементов благоустройства в департаменте градостроительства Администрации муниципального образования «Город Архангельск».  В случае, если земельный участок, на котором расположен МКД, не сформирован и не поставлен на кадастровый учет, данная заявка исключается из отбора.</vt:lpstr>
      <vt:lpstr>Презентация PowerPoint</vt:lpstr>
      <vt:lpstr>Презентация PowerPoint</vt:lpstr>
      <vt:lpstr>К заявке для участия в отборе дворовых территорий МКД прилагаются следующие документы:</vt:lpstr>
      <vt:lpstr>1) Новые внутридворовые проезды, тротуары, пешеходные дорожки; 2) Новые участки оборудования мест временного хранения личного автотранспорта жителей; 3) Участки ремонта (восстановления разрушенных) тротуаров, проездов, дорожек и площадок различного назначения, в том числе участки временного хранения личного автотранспорта жителей; 4) Территории, подлежащие озеленению, в том числе обозначение мест организации газонов (посев трав), участков посадки зеленых насаждений (деревьев, кустарников); 5) Места установки (размещения) малых архитектурных форм – оборудование площадок  дворового благоустройства (для игр детей, для отдыха (скамьи, урны и т.п.), спортивных, хозяйственно-бытовых, для установки контейнеров-мусоросборников), а также опор (конструкций) наружного освещения); 6) Площадки для выгула животных; 7) Размещение носителей информации (при необходимости); 8) Устройство ограждений (при необходимости устройства таковых); 9) Временные и аварийные строения и сооружения, подлежащие разборке, демонтажу (при наличии таковых).</vt:lpstr>
      <vt:lpstr>ВАЖНО!!! По окончании выполнения работ по комплексному благоустройству дворовой территории уполномоченное собственниками помещений в МКД лицо подписывает акт приема-передачи объектов внешнего благоустройства для их последующего содержания в соответствии с приложением № 5 к Порядку, сайт http://www.arhcity.ru/ вкладка Городская среда). Срок приема-передачи объектов внешнего благоустройства для их последующего содержания – в течение 2-х месяцев с даты окончания работ по благоустройству.  С момента подписания вышеуказанного акта объекты внешнего благоустройства считаются переданными на содержание собственникам помещений многоквартирного жилого дома.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Сергеевна Илатовская</dc:creator>
  <cp:lastModifiedBy>Ксения Олеговна Дашевская</cp:lastModifiedBy>
  <cp:revision>554</cp:revision>
  <cp:lastPrinted>2018-12-17T08:51:24Z</cp:lastPrinted>
  <dcterms:created xsi:type="dcterms:W3CDTF">2016-09-16T13:01:11Z</dcterms:created>
  <dcterms:modified xsi:type="dcterms:W3CDTF">2019-08-07T13:01:37Z</dcterms:modified>
</cp:coreProperties>
</file>